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74" r:id="rId3"/>
    <p:sldId id="267" r:id="rId4"/>
    <p:sldId id="268" r:id="rId5"/>
    <p:sldId id="269" r:id="rId6"/>
    <p:sldId id="270" r:id="rId7"/>
    <p:sldId id="271" r:id="rId8"/>
    <p:sldId id="272" r:id="rId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1"/>
  </p:normalViewPr>
  <p:slideViewPr>
    <p:cSldViewPr snapToGrid="0">
      <p:cViewPr varScale="1">
        <p:scale>
          <a:sx n="75" d="100"/>
          <a:sy n="75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D2796-984A-B810-8CF0-74C5FF2EC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353" y="764118"/>
            <a:ext cx="10362091" cy="6725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1871CC-11E0-55EF-D5A8-EF621F1B7DDD}"/>
              </a:ext>
            </a:extLst>
          </p:cNvPr>
          <p:cNvSpPr txBox="1"/>
          <p:nvPr/>
        </p:nvSpPr>
        <p:spPr>
          <a:xfrm>
            <a:off x="2633131" y="7710573"/>
            <a:ext cx="773853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Can or Should We Always Believe What We See?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3763EA2-9C5E-03ED-1209-45EBF6A5B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-592668"/>
            <a:ext cx="3042477" cy="30424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14BE24-A32A-31B5-6044-80461F302BA1}"/>
              </a:ext>
            </a:extLst>
          </p:cNvPr>
          <p:cNvSpPr txBox="1"/>
          <p:nvPr/>
        </p:nvSpPr>
        <p:spPr>
          <a:xfrm flipH="1">
            <a:off x="478366" y="732021"/>
            <a:ext cx="12048067" cy="79508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ira Sans ExtraBold" panose="020B0503050000020004" pitchFamily="34" charset="0"/>
                <a:sym typeface="Helvetica Neue"/>
              </a:rPr>
              <a:t>Introduction: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>
              <a:latin typeface="Fira Sans Light" panose="020B0403050000020004" pitchFamily="34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ira Sans Light" panose="020B0403050000020004" pitchFamily="34" charset="0"/>
                <a:sym typeface="Helvetica Neue"/>
              </a:rPr>
              <a:t>Thi</a:t>
            </a:r>
            <a:r>
              <a:rPr lang="en-US" sz="2200" b="0" i="1" dirty="0">
                <a:latin typeface="Fira Sans Light" panose="020B0403050000020004" pitchFamily="34" charset="0"/>
              </a:rPr>
              <a:t>s assembly aims to focus on the idea of looking v seeing and the start of what it means to be compassionate: (e.g. to </a:t>
            </a:r>
            <a:r>
              <a:rPr lang="en-US" sz="2200" b="0" i="1" dirty="0" err="1">
                <a:latin typeface="Fira Sans Light" panose="020B0403050000020004" pitchFamily="34" charset="0"/>
              </a:rPr>
              <a:t>recognise</a:t>
            </a:r>
            <a:r>
              <a:rPr lang="en-US" sz="2200" b="0" i="1" dirty="0">
                <a:latin typeface="Fira Sans Light" panose="020B0403050000020004" pitchFamily="34" charset="0"/>
              </a:rPr>
              <a:t> that others might have feelings different to our own).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 b="0" dirty="0">
              <a:latin typeface="Fira Sans Light" panose="020B0403050000020004" pitchFamily="34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0" dirty="0">
                <a:latin typeface="Fira Sans Light" panose="020B0403050000020004" pitchFamily="34" charset="0"/>
              </a:rPr>
              <a:t>You might wish to have a brief warm-up conversation with pupils about the difference between seeing and looking (and hearing/listening as well possibly?).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ira Sans Light" panose="020B0403050000020004" pitchFamily="34" charset="0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0" dirty="0">
                <a:latin typeface="Fira Sans Light" panose="020B0403050000020004" pitchFamily="34" charset="0"/>
              </a:rPr>
              <a:t>George Berkeley gave his name to the famous US university Berkeley. He is a famous philosopher who argued that objects such as computers and chairs are things that are perceived or imagined in the mind. As a result, something cannot exist without it being perceived. (This might be too challenging for younger children but the older child, in my experience, love thinking about this concept).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 b="0" dirty="0">
              <a:latin typeface="Fira Sans Light" panose="020B0403050000020004" pitchFamily="34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0" dirty="0">
                <a:latin typeface="Fira Sans Light" panose="020B0403050000020004" pitchFamily="34" charset="0"/>
              </a:rPr>
              <a:t>Moving on from this idea of seeing, or things being real, is a more concrete example. The idea of ‘Gestalt’ theory (the word is German for ‘shape’ or ‘form’). It is a good way of explaining that our mind makes us ‘see’ things that aren’t really there….like the example of the triangle given.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 b="0" dirty="0">
              <a:latin typeface="Fira Sans Light" panose="020B0403050000020004" pitchFamily="34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0" dirty="0">
                <a:latin typeface="Fira Sans Light" panose="020B0403050000020004" pitchFamily="34" charset="0"/>
              </a:rPr>
              <a:t>If our mind is capable of fooling us, we need to think much more carefully about what we see(and therefore believe) and therefore question its truth sometimes….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 b="0" dirty="0">
              <a:latin typeface="Fira Sans Light" panose="020B0403050000020004" pitchFamily="34" charset="0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b="0" dirty="0">
                <a:latin typeface="Fira Sans Light" panose="020B0403050000020004" pitchFamily="34" charset="0"/>
              </a:rPr>
              <a:t>This might be important in the playground for example when we fall out with our friends… is there another way to look at our problem / are we right?. Can we be the problem-solver?</a:t>
            </a:r>
          </a:p>
        </p:txBody>
      </p:sp>
    </p:spTree>
    <p:extLst>
      <p:ext uri="{BB962C8B-B14F-4D97-AF65-F5344CB8AC3E}">
        <p14:creationId xmlns:p14="http://schemas.microsoft.com/office/powerpoint/2010/main" val="29588436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264" y="777795"/>
            <a:ext cx="6098954" cy="8198010"/>
          </a:xfrm>
          <a:prstGeom prst="rect">
            <a:avLst/>
          </a:prstGeom>
          <a:ln w="12700">
            <a:miter lim="400000"/>
          </a:ln>
          <a:effectLst>
            <a:outerShdw blurRad="63500" dist="139142" dir="3109466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264" y="777795"/>
            <a:ext cx="6098954" cy="8198010"/>
          </a:xfrm>
          <a:prstGeom prst="rect">
            <a:avLst/>
          </a:prstGeom>
          <a:ln w="12700">
            <a:miter lim="400000"/>
          </a:ln>
          <a:effectLst>
            <a:outerShdw blurRad="63500" dist="139142" dir="3109466" rotWithShape="0">
              <a:srgbClr val="000000">
                <a:alpha val="50000"/>
              </a:srgbClr>
            </a:outerShdw>
          </a:effectLst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47" y="5611786"/>
            <a:ext cx="5033725" cy="3342394"/>
          </a:xfrm>
          <a:prstGeom prst="rect">
            <a:avLst/>
          </a:prstGeom>
          <a:ln w="12700">
            <a:miter lim="400000"/>
          </a:ln>
          <a:effectLst>
            <a:outerShdw blurRad="63500" dist="139142" dir="3109466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estalt Theory"/>
          <p:cNvSpPr txBox="1"/>
          <p:nvPr/>
        </p:nvSpPr>
        <p:spPr>
          <a:xfrm>
            <a:off x="7726955" y="3378200"/>
            <a:ext cx="4196313" cy="2997201"/>
          </a:xfrm>
          <a:prstGeom prst="rect">
            <a:avLst/>
          </a:prstGeom>
          <a:ln w="12700">
            <a:miter lim="400000"/>
          </a:ln>
          <a:effectLst>
            <a:outerShdw blurRad="63500" dist="60776" dir="3109466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Gestalt Theory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/>
          <a:srcRect l="59794" t="42025" r="10504" b="27806"/>
          <a:stretch>
            <a:fillRect/>
          </a:stretch>
        </p:blipFill>
        <p:spPr>
          <a:xfrm>
            <a:off x="1826170" y="3674913"/>
            <a:ext cx="1735139" cy="1762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2"/>
          <a:srcRect l="9308" t="40735" r="57301" b="28546"/>
          <a:stretch>
            <a:fillRect/>
          </a:stretch>
        </p:blipFill>
        <p:spPr>
          <a:xfrm>
            <a:off x="4389040" y="6883499"/>
            <a:ext cx="1950642" cy="1794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2"/>
          <a:srcRect l="34251" t="70784" r="34251"/>
          <a:stretch>
            <a:fillRect/>
          </a:stretch>
        </p:blipFill>
        <p:spPr>
          <a:xfrm>
            <a:off x="1040655" y="7056834"/>
            <a:ext cx="1840112" cy="1706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rcRect l="68110" t="5793" b="60972"/>
          <a:stretch>
            <a:fillRect/>
          </a:stretch>
        </p:blipFill>
        <p:spPr>
          <a:xfrm>
            <a:off x="4432895" y="3780779"/>
            <a:ext cx="1862982" cy="194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2"/>
          <a:srcRect l="34850" r="31787" b="69735"/>
          <a:stretch>
            <a:fillRect/>
          </a:stretch>
        </p:blipFill>
        <p:spPr>
          <a:xfrm>
            <a:off x="4389834" y="1486495"/>
            <a:ext cx="1949004" cy="176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2"/>
          <a:srcRect t="5579" r="68846" b="61124"/>
          <a:stretch>
            <a:fillRect/>
          </a:stretch>
        </p:blipFill>
        <p:spPr>
          <a:xfrm>
            <a:off x="1050776" y="1025078"/>
            <a:ext cx="1819970" cy="1945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It is not there yet your eyes and brain fill in the gaps.…"/>
          <p:cNvSpPr txBox="1"/>
          <p:nvPr/>
        </p:nvSpPr>
        <p:spPr>
          <a:xfrm>
            <a:off x="7726955" y="5215654"/>
            <a:ext cx="4196313" cy="230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It is not there yet your eyes and brain fill in the gaps. </a:t>
            </a:r>
          </a:p>
          <a:p>
            <a:endParaRPr/>
          </a:p>
          <a:p>
            <a:r>
              <a:t>We do not need to see and physically experience things to perceive them…</a:t>
            </a:r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2"/>
          <a:srcRect l="59794" t="42025" r="10504" b="27806"/>
          <a:stretch>
            <a:fillRect/>
          </a:stretch>
        </p:blipFill>
        <p:spPr>
          <a:xfrm>
            <a:off x="4836070" y="4690913"/>
            <a:ext cx="1735139" cy="1762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2"/>
          <a:srcRect l="9308" t="40735" r="57301" b="28546"/>
          <a:stretch>
            <a:fillRect/>
          </a:stretch>
        </p:blipFill>
        <p:spPr>
          <a:xfrm>
            <a:off x="1856682" y="4674840"/>
            <a:ext cx="1950642" cy="1794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2"/>
          <a:srcRect l="34251" t="70784" r="34251"/>
          <a:stretch>
            <a:fillRect/>
          </a:stretch>
        </p:blipFill>
        <p:spPr>
          <a:xfrm>
            <a:off x="3331021" y="6320234"/>
            <a:ext cx="1840112" cy="1706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2"/>
          <a:srcRect l="68110" t="5793" b="60972"/>
          <a:stretch>
            <a:fillRect/>
          </a:stretch>
        </p:blipFill>
        <p:spPr>
          <a:xfrm>
            <a:off x="5385395" y="2423864"/>
            <a:ext cx="1862982" cy="1941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rcRect l="34850" r="31787" b="69735"/>
          <a:stretch>
            <a:fillRect/>
          </a:stretch>
        </p:blipFill>
        <p:spPr>
          <a:xfrm>
            <a:off x="3424634" y="2108795"/>
            <a:ext cx="1949004" cy="176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2"/>
          <a:srcRect t="5579" r="68846" b="61124"/>
          <a:stretch>
            <a:fillRect/>
          </a:stretch>
        </p:blipFill>
        <p:spPr>
          <a:xfrm>
            <a:off x="1355576" y="2422078"/>
            <a:ext cx="1819970" cy="194513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Gestalt Theory"/>
          <p:cNvSpPr txBox="1"/>
          <p:nvPr/>
        </p:nvSpPr>
        <p:spPr>
          <a:xfrm>
            <a:off x="7726955" y="2065353"/>
            <a:ext cx="4196313" cy="2997201"/>
          </a:xfrm>
          <a:prstGeom prst="rect">
            <a:avLst/>
          </a:prstGeom>
          <a:ln w="12700">
            <a:miter lim="400000"/>
          </a:ln>
          <a:effectLst>
            <a:outerShdw blurRad="63500" dist="60776" dir="3109466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Gestalt Theory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It is not there yet your eyes and brain fill in the gaps.…"/>
          <p:cNvSpPr txBox="1"/>
          <p:nvPr/>
        </p:nvSpPr>
        <p:spPr>
          <a:xfrm>
            <a:off x="7726955" y="5215654"/>
            <a:ext cx="4196313" cy="230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It is not there yet your eyes and brain fill in the gaps. </a:t>
            </a:r>
          </a:p>
          <a:p>
            <a:endParaRPr/>
          </a:p>
          <a:p>
            <a:r>
              <a:t>We do not need to see and physically experience things to perceive them…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/>
          <a:srcRect l="59794" t="42025" r="10504" b="27806"/>
          <a:stretch>
            <a:fillRect/>
          </a:stretch>
        </p:blipFill>
        <p:spPr>
          <a:xfrm>
            <a:off x="4836070" y="4690913"/>
            <a:ext cx="1735139" cy="1762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2"/>
          <a:srcRect l="9308" t="40735" r="57301" b="28546"/>
          <a:stretch>
            <a:fillRect/>
          </a:stretch>
        </p:blipFill>
        <p:spPr>
          <a:xfrm>
            <a:off x="1856682" y="4674840"/>
            <a:ext cx="1950642" cy="1794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2"/>
          <a:srcRect l="34251" t="70784" r="34251"/>
          <a:stretch>
            <a:fillRect/>
          </a:stretch>
        </p:blipFill>
        <p:spPr>
          <a:xfrm>
            <a:off x="3331021" y="6320234"/>
            <a:ext cx="1840112" cy="1706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2"/>
          <a:srcRect l="68110" t="5793" b="60972"/>
          <a:stretch>
            <a:fillRect/>
          </a:stretch>
        </p:blipFill>
        <p:spPr>
          <a:xfrm>
            <a:off x="5385395" y="2423864"/>
            <a:ext cx="1862982" cy="1941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2"/>
          <a:srcRect l="34850" r="31787" b="69735"/>
          <a:stretch>
            <a:fillRect/>
          </a:stretch>
        </p:blipFill>
        <p:spPr>
          <a:xfrm>
            <a:off x="3424634" y="2108795"/>
            <a:ext cx="1949004" cy="176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2"/>
          <a:srcRect t="5579" r="68846" b="61124"/>
          <a:stretch>
            <a:fillRect/>
          </a:stretch>
        </p:blipFill>
        <p:spPr>
          <a:xfrm>
            <a:off x="1355576" y="2422078"/>
            <a:ext cx="1819970" cy="1945135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Gestalt Theory"/>
          <p:cNvSpPr txBox="1"/>
          <p:nvPr/>
        </p:nvSpPr>
        <p:spPr>
          <a:xfrm>
            <a:off x="7726955" y="2065353"/>
            <a:ext cx="4196313" cy="2997201"/>
          </a:xfrm>
          <a:prstGeom prst="rect">
            <a:avLst/>
          </a:prstGeom>
          <a:ln w="12700">
            <a:miter lim="400000"/>
          </a:ln>
          <a:effectLst>
            <a:outerShdw blurRad="63500" dist="60776" dir="3109466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Gestalt Theory</a:t>
            </a:r>
          </a:p>
        </p:txBody>
      </p:sp>
      <p:sp>
        <p:nvSpPr>
          <p:cNvPr id="178" name="Triangle"/>
          <p:cNvSpPr/>
          <p:nvPr/>
        </p:nvSpPr>
        <p:spPr>
          <a:xfrm rot="10800000">
            <a:off x="2191120" y="3461147"/>
            <a:ext cx="4196313" cy="3707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143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It is not there yet your eyes and brain fill in the gaps.…"/>
          <p:cNvSpPr txBox="1"/>
          <p:nvPr/>
        </p:nvSpPr>
        <p:spPr>
          <a:xfrm>
            <a:off x="7726955" y="5215654"/>
            <a:ext cx="4196313" cy="230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It is not there yet your eyes and brain fill in the gaps. </a:t>
            </a:r>
          </a:p>
          <a:p>
            <a:endParaRPr/>
          </a:p>
          <a:p>
            <a:r>
              <a:t>We do not need to see and physically experience things to perceive them…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/>
          <a:srcRect l="59794" t="42025" r="10504" b="27806"/>
          <a:stretch>
            <a:fillRect/>
          </a:stretch>
        </p:blipFill>
        <p:spPr>
          <a:xfrm>
            <a:off x="4836070" y="4690913"/>
            <a:ext cx="1735139" cy="1762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rcRect l="9308" t="40735" r="57301" b="28546"/>
          <a:stretch>
            <a:fillRect/>
          </a:stretch>
        </p:blipFill>
        <p:spPr>
          <a:xfrm>
            <a:off x="1856682" y="4674840"/>
            <a:ext cx="1950642" cy="1794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rcRect l="34251" t="70784" r="34251"/>
          <a:stretch>
            <a:fillRect/>
          </a:stretch>
        </p:blipFill>
        <p:spPr>
          <a:xfrm>
            <a:off x="3331021" y="6320234"/>
            <a:ext cx="1840112" cy="1706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2"/>
          <a:srcRect l="68110" t="5793" b="60972"/>
          <a:stretch>
            <a:fillRect/>
          </a:stretch>
        </p:blipFill>
        <p:spPr>
          <a:xfrm>
            <a:off x="5385395" y="2423864"/>
            <a:ext cx="1862982" cy="1941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2"/>
          <a:srcRect l="34850" r="31787" b="69735"/>
          <a:stretch>
            <a:fillRect/>
          </a:stretch>
        </p:blipFill>
        <p:spPr>
          <a:xfrm>
            <a:off x="3424634" y="2108795"/>
            <a:ext cx="1949004" cy="176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rcRect t="5579" r="68846" b="61124"/>
          <a:stretch>
            <a:fillRect/>
          </a:stretch>
        </p:blipFill>
        <p:spPr>
          <a:xfrm>
            <a:off x="1355576" y="2422078"/>
            <a:ext cx="1819970" cy="194513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Gestalt Theory"/>
          <p:cNvSpPr txBox="1"/>
          <p:nvPr/>
        </p:nvSpPr>
        <p:spPr>
          <a:xfrm>
            <a:off x="7726955" y="2065353"/>
            <a:ext cx="4196313" cy="2997201"/>
          </a:xfrm>
          <a:prstGeom prst="rect">
            <a:avLst/>
          </a:prstGeom>
          <a:ln w="12700">
            <a:miter lim="400000"/>
          </a:ln>
          <a:effectLst>
            <a:outerShdw blurRad="63500" dist="60776" dir="3109466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Gestalt Theory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381</Words>
  <Application>Microsoft Macintosh PowerPoint</Application>
  <PresentationFormat>Custom</PresentationFormat>
  <Paragraphs>27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Fira Sans ExtraBold</vt:lpstr>
      <vt:lpstr>Fira Sans Light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Delaney, Mr Giles (Headmaster)</cp:lastModifiedBy>
  <cp:revision>7</cp:revision>
  <dcterms:modified xsi:type="dcterms:W3CDTF">2022-10-04T13:19:07Z</dcterms:modified>
</cp:coreProperties>
</file>